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3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10312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7FCAA6"/>
                </a:solidFill>
                <a:latin typeface="Yu Gothic"/>
                <a:ea typeface="Yu Gothic"/>
                <a:cs typeface="Yu Gothic"/>
              </a:rPr>
              <a:t>鹿児島県薬剤師会 ／ デジタル事業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606040"/>
            <a:ext cx="10424160" cy="20116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44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KPA＋ 事業構想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600" b="0" i="0">
                <a:solidFill>
                  <a:srgbClr val="D7E6DC"/>
                </a:solidFill>
                <a:latin typeface="Yu Gothic"/>
                <a:ea typeface="Yu Gothic"/>
                <a:cs typeface="Yu Gothic"/>
              </a:rPr>
              <a:t>会員サービスの共通土台をつくる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058400" cy="10972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0" i="0">
                <a:solidFill>
                  <a:srgbClr val="B6C6BD"/>
                </a:solidFill>
                <a:latin typeface="Yu Gothic"/>
                <a:ea typeface="Yu Gothic"/>
                <a:cs typeface="Yu Gothic"/>
              </a:rPr>
              <a:t>今回は「土台」と「SSO」を説明 ／ 会費・収益設計は次回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9AA79F"/>
                </a:solidFill>
                <a:latin typeface="Yu Gothic"/>
                <a:ea typeface="Yu Gothic"/>
                <a:cs typeface="Yu Gothic"/>
              </a:rPr>
              <a:t>委員会 説明会（7/14 18:30〜19:00）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ROADMAP 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追加機能プラン ― 研修カレンダー（今後）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①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カレンダー案内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4688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②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個人申込(SSO)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976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③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Stripe決済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264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④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受講記録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552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⑤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PS確認
(CPD/JPALS)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784080" y="1554480"/>
            <a:ext cx="1755648" cy="1325880"/>
          </a:xfrm>
          <a:prstGeom prst="roundRect">
            <a:avLst/>
          </a:prstGeom>
          <a:solidFill>
            <a:srgbClr val="E3EDE7"/>
          </a:solidFill>
          <a:ln w="127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⑥ ↻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不足→提案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108960"/>
            <a:ext cx="5394960" cy="22860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PS ＝ CPD／JPALS ポートフォリオ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受講内容を自己研鑽サイクル（計画→実施→評価→改善）／JPALSの達成状況にマッピング。ポートフォリオの充足度と不足領域を可視化し、埋める研修をカレンダーから提案する。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72200" y="3108960"/>
            <a:ext cx="5376672" cy="228600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実装の要点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会員の個人アカウント（SSO）・ポートフォリオ・決済（Stripe）の上に乗る。Phase 3で段階投入。要件マスタは日薬・認定機構の一次情報のみ（AI生成禁止・薬剤師監修必須）。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NEXT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次回にむけて ― 次回の協議事項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881360" cy="36576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>
              <a:spcBef>
                <a:spcPts val="0"/>
              </a:spcBef>
              <a:spcAft>
                <a:spcPts val="1500"/>
              </a:spcAft>
            </a:pPr>
            <a:r>
              <a:rPr sz="17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会費・収益設計  </a:t>
            </a:r>
            <a:r>
              <a:rPr sz="17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統括会費は現行維持＋3レイヤー（サービスプラン／物販）。正会員はPremium付帯。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sz="17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デジタル会員 X/Y/Z  </a:t>
            </a:r>
            <a:r>
              <a:rPr sz="17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会の審査で付与／区分を作らない／価格を上げ広く募集 ― 会員離れ・地域偽装を踏まえ選択。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sz="17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財務シミュレーション  </a:t>
            </a:r>
            <a:r>
              <a:rPr sz="17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各案の純収益・会員数寄与を概算で比較。</a:t>
            </a:r>
          </a:p>
          <a:p>
            <a:pPr>
              <a:spcBef>
                <a:spcPts val="0"/>
              </a:spcBef>
              <a:spcAft>
                <a:spcPts val="1500"/>
              </a:spcAft>
            </a:pPr>
            <a:r>
              <a:rPr sz="17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会員管理システムの内製化  </a:t>
            </a:r>
            <a:r>
              <a:rPr sz="17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都度スポット費用・外注依存からの脱却を検討（★大きな判断）。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303519"/>
            <a:ext cx="1088136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本日（土台・SSO）で方向性の感触をいただき、上記は次回に協議します。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3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377440"/>
            <a:ext cx="10424160" cy="21945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600" b="1" i="0">
                <a:solidFill>
                  <a:srgbClr val="D7E6DC"/>
                </a:solidFill>
                <a:latin typeface="Yu Gothic"/>
                <a:ea typeface="Yu Gothic"/>
                <a:cs typeface="Yu Gothic"/>
              </a:rPr>
              <a:t>会費表を「拡張」するのではなく、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2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1つの土台の上に価値の層を重ねる。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754880"/>
            <a:ext cx="1005840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B6C6BD"/>
                </a:solidFill>
                <a:latin typeface="Yu Gothic"/>
                <a:ea typeface="Yu Gothic"/>
                <a:cs typeface="Yu Gothic"/>
              </a:rPr>
              <a:t>次アクション：本日の承認を得て、新区分の規程改正案の起草／Phase 2（KPA＋ Free＋一時金決済）の着手へ。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WHY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課題と狙い ― なぜ「土台」なのか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6583680" cy="4206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課題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組織率の低下。会員でい続ける・入る理由が薄れている。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反省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過去の会員向けサイトは一方通行で埋もれた。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バラバラの罠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アプリ毎にログイン・AI・配信を作ると重複し、使い分けを強いられ使われない。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狙い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1つの土台に集約し、双方向・通知・AIで会員が戻り続ける基盤に。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独自価値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県薬の資料に基づくAI＝ここでしか得られない答え＝入会・継続の動機。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89520" y="1554480"/>
            <a:ext cx="3931920" cy="402336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6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一言でいうと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KPA＋は「画面」ではなく、各サービスが共有する『土台』。
その上にアプリを乗せて育てる。既存のFirebase（かやくちゃんが動く基盤）を流用し、会員管理の全面刷新を待たずに小さく立ち上げる。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WHAT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土台が持つ 3つの共有機能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611880" cy="32004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20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① SSO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1つのアカウントで会員サービス全部に入れる。名簿・権限を一元管理。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07992" y="1554480"/>
            <a:ext cx="3611880" cy="32004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20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② AI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かやくちゃんを流用。県薬の一次資料に基づく回答をどのアプリからでも。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75904" y="1554480"/>
            <a:ext cx="3611880" cy="320040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20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③ 情報配信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通知・双方向で会員が戻り続ける。メルマガは会員ニュースへ。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5074920"/>
            <a:ext cx="10908792" cy="1051560"/>
          </a:xfrm>
          <a:prstGeom prst="roundRect">
            <a:avLst/>
          </a:prstGeom>
          <a:solidFill>
            <a:srgbClr val="F6F1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留意点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かやくちゃんのキャラクター一般公開には日本薬剤師会の許可が必要 → 全会員向けUIはキャラに依存しない形で別途用意（AIエンジンは流用、見せ方は分離）。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全体像 ― 土台の上にアプリ、どん2は別立ち位置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7315200" cy="1737360"/>
          </a:xfrm>
          <a:prstGeom prst="roundRect">
            <a:avLst/>
          </a:prstGeom>
          <a:solidFill>
            <a:srgbClr val="E3EDE7"/>
          </a:solidFill>
          <a:ln w="1905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27000" tIns="88900"/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● 会員限定ゾーン（土台に乗る会員アプリ群）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・ 会員ニュース＋AI相談（最初）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・ 研修動画・お知らせ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・ 薬事情報センターQ&amp;A（将来）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38160" y="1554480"/>
            <a:ext cx="3410712" cy="173736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■ 別立ち位置：薬局どん2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公開の患者検索＋会員の情報更新。公的インフラ。土台のSSOを使うが会員限定圏の一員ではない。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383280"/>
            <a:ext cx="1088136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▲　土台の上に乗る　▲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749040"/>
            <a:ext cx="10908792" cy="114300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tIns="101600"/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6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KPA＋ 土台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E3F1EA"/>
                </a:solidFill>
                <a:latin typeface="Yu Gothic"/>
                <a:ea typeface="Yu Gothic"/>
                <a:cs typeface="Yu Gothic"/>
              </a:rPr>
              <a:t>会員ログイン（SSO）　／　AI（かやくちゃん流用）　／　情報配信（双方向・通知）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029200"/>
            <a:ext cx="10908792" cy="640080"/>
          </a:xfrm>
          <a:prstGeom prst="roundRect">
            <a:avLst/>
          </a:prstGeom>
          <a:solidFill>
            <a:srgbClr val="F6F4EE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/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既存の技術基盤 Firebase を流用（会員管理システムの全面刷新を待たずに立ち上げる）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ROLLOUT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段階的ローンチ ― 小さく載せて育てる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640080" cy="64008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536192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会員ニュース ＋ AI相談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最初に載せる。社保情報のAI自動配信を会員ニュースの一機能に。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633472"/>
            <a:ext cx="640080" cy="64008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615184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研修動画・お知らせ 等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順次追加。SSO・配信・AIは土台側を共有。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3712464"/>
            <a:ext cx="640080" cy="640080"/>
          </a:xfrm>
          <a:prstGeom prst="roundRect">
            <a:avLst/>
          </a:prstGeom>
          <a:solidFill>
            <a:srgbClr val="D8D4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694176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薬事情報センター Q&amp;A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まず取り込み、将来アプリ化を検討。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91456"/>
            <a:ext cx="640080" cy="64008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773168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薬局どん2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バックエンド完成。フロント刷新して合流（立ち位置は別）。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PUBLIC × MEMBER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薬局どん2 ― 3段階でゲートする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611880" cy="27432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① 公開閲覧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患者・県民向けの薬局検索。非会員薬局も収録する公的DB。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ゲート：誰でも（ログイン不要）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07992" y="1554480"/>
            <a:ext cx="3611880" cy="2743200"/>
          </a:xfrm>
          <a:prstGeom prst="roundRect">
            <a:avLst/>
          </a:prstGeom>
          <a:solidFill>
            <a:srgbClr val="F6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② 機能情報の管理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薬局本人が自店の機能情報を更新。公的サービスなので非会員薬局も対象。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ゲート：③薬局権限（会員ではない）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75904" y="1554480"/>
            <a:ext cx="3611880" cy="27432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③ 付帯サービス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AI相談・研修・会員ニュース等のKPA＋会員価値。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ゲート：②会員ステータス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4892040"/>
            <a:ext cx="10908792" cy="123444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原則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機能情報の表示・管理は「会員」でゲートしてはならない（公的サービス）。ゲートは③薬局権限で引き、会員価値だけを②会員ステータスで閉じる。この分離が公益法人としての正当性と会員限定価値を両立させる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非会員データ ― 2つの公的ソース＋会員編集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08791" cy="2286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618110"/>
                <a:gridCol w="4363516"/>
                <a:gridCol w="3927165"/>
              </a:tblGrid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ソース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中身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どん2との突合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九州厚生局（月次・速報）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名称・住所・電話・保険薬局コード・管理薬剤師・現存/休止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電話→pharmacyCodeで決定論JOIN（実測96.4%）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医療情報ネット（半年・詳細）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詳細な開局時間。PDL1.0無償。電話・保険コードは無し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名称＋住所でファジー（重複分ほぼ全自動）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会員・非会員の自己編集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会員が自店を最新化。非会員もオンボードで可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override（最優先で上書き）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40080" y="4160520"/>
            <a:ext cx="10908792" cy="173736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実測（手元の実データで名寄せ検証済み）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厚生局↔どん2＝電話キーで 96.4% 自動一致（833中803）／医療情報ネット↔どん2＝重複分ほぼ全自動（要人手判定1件）／医療情報ネットにあってどん2に無い＝67件の新規非会員候補（開局時間付きで追加可）。マージ優先度：会員編集＞開局時間（医療情報ネット）＞基本情報（厚生局）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SSO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ログインは1つ、扱いは3軸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08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10908792" cy="9144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たとえ：ネットバンキング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1つのログインでも「自分の口座」と「権限を持つ会社の口座」は別物。KPA＋も同じ ── 入口は1つ、個人と薬局は別の実体。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2697480"/>
            <a:ext cx="3611880" cy="2651760"/>
          </a:xfrm>
          <a:prstGeom prst="roundRect">
            <a:avLst/>
          </a:prstGeom>
          <a:solidFill>
            <a:srgbClr val="F6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① アカウント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本人確認だけ。個人／法人、会員でも非会員でも全員が持つ。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07992" y="2697480"/>
            <a:ext cx="3611880" cy="265176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② 会員ステータス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会費区分の属性。会員のときだけ会費・研修・議決権・付帯Premiumが開く。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75904" y="2697480"/>
            <a:ext cx="3611880" cy="265176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③ 薬局への権限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経営者＝複数店舗／管理薬剤師＝1店舗（法令）／スタッフ。どん2の編集範囲を決める。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440680"/>
            <a:ext cx="108813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「ログインできる」＝「会員」ではない。区分は自己申告でなく会の入会審査で決める。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進め方 ― 土台は先行、会員管理は並行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09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00200"/>
            <a:ext cx="256032" cy="256032"/>
          </a:xfrm>
          <a:prstGeom prst="roundRect">
            <a:avLst/>
          </a:prstGeom>
          <a:solidFill>
            <a:srgbClr val="1F6F52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50876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2026-06-30 完了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方向性資料 v1.0。委員会相談の段階へ。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651760"/>
            <a:ext cx="256032" cy="25603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56032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順次・次の一手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土台＋会員ニュース＋AI を立ち上げ。社保AI配信を搭載。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3703320"/>
            <a:ext cx="256032" cy="25603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61188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順次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薬局どん2 フロント刷新→アプリ追加。非会員データをハイブリッド整備。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54880"/>
            <a:ext cx="256032" cy="25603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466344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並行トラック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会員管理システムの刷新（内製化を検討）。パリティ到達後に是非判断。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