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10058400" cy="4572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7FCAA6"/>
                </a:solidFill>
                <a:latin typeface="Yu Gothic"/>
                <a:ea typeface="Yu Gothic"/>
                <a:cs typeface="Yu Gothic"/>
              </a:rPr>
              <a:t>鹿児島県薬剤師会 ／ KPA＋ 会長諮問（2026-07-14）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331720"/>
            <a:ext cx="10424160" cy="23774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32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「払っても払わなくても同じ」を変える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32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── 会員一人を認証する「土台」へ。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2200" b="0" i="0">
                <a:solidFill>
                  <a:srgbClr val="D7E6DC"/>
                </a:solidFill>
                <a:latin typeface="Yu Gothic"/>
                <a:ea typeface="Yu Gothic"/>
                <a:cs typeface="Yu Gothic"/>
              </a:rPr>
              <a:t>KPA＋ 事業構想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212080"/>
            <a:ext cx="10058400" cy="109728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500" b="0" i="0">
                <a:solidFill>
                  <a:srgbClr val="B6C6BD"/>
                </a:solidFill>
                <a:latin typeface="Yu Gothic"/>
                <a:ea typeface="Yu Gothic"/>
                <a:cs typeface="Yu Gothic"/>
              </a:rPr>
              <a:t>諮問先：会長・東郷副会長・佐多専務理事　／　説明：保険医療委員会（中島・御手洗）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9AA79F"/>
                </a:solidFill>
                <a:latin typeface="Yu Gothic"/>
                <a:ea typeface="Yu Gothic"/>
                <a:cs typeface="Yu Gothic"/>
              </a:rPr>
              <a:t>会長諮問会議（7/14 18:30〜19:00・30分）　※本日は「土台」と「SSO」を説明。会費・決済・内製化は決めません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お金の考え方 ― 委員会予算の範囲で内製する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554480"/>
            <a:ext cx="10881360" cy="40233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sz="17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内製が基本  </a:t>
            </a:r>
            <a:r>
              <a:rPr sz="17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多くのシステムが内製化できる時代。外部委託ではなく可能な限り委員会活動の中で作り上げる。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sz="17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外部委託は最低限  </a:t>
            </a:r>
            <a:r>
              <a:rPr sz="17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外部委託は必要最低限のスポットにとどめ、将来は自分たちの手でカスタムできる状態を目指す。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sz="17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予算の考え方  </a:t>
            </a:r>
            <a:r>
              <a:rPr sz="17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初期費用・年間運用費は、基本的に現行の委員会活動予算の範囲をベースに考える。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sz="17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突発費用  </a:t>
            </a:r>
            <a:r>
              <a:rPr sz="17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突発的なスポット費用は、その都度、稟議書で予算を計上する。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リスクと守り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11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502920" cy="50292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880" y="1508760"/>
            <a:ext cx="10241280" cy="7772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AIの範囲を分離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薬学的な臨床判断はAIに委ねず、会の活動などの情報に限定する。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" y="2450592"/>
            <a:ext cx="502920" cy="50292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5880" y="2404872"/>
            <a:ext cx="10241280" cy="7772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患者情報の保護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厳重な投稿規定を設け、外部に漏れないよう最善の注意を図る。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3346704"/>
            <a:ext cx="502920" cy="50292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880" y="3300984"/>
            <a:ext cx="10241280" cy="7772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セキュリティは設計が最重要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第三者機関によるチェックも検討している。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242816"/>
            <a:ext cx="502920" cy="50292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5880" y="4197096"/>
            <a:ext cx="10241280" cy="7772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属人化を回避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開発はすべて組織のアカウント（Google Workspace）上で行い、管理権限はいつでも他の担当者へ移動できる設計。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080" y="5138928"/>
            <a:ext cx="502920" cy="50292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5880" y="5093208"/>
            <a:ext cx="10241280" cy="7772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小さく試して広げる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かやくちゃんと同様、まず役員対象にドラフト版を運用し、うまくいったものから順次全会員へ拡大する。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事務局への影響 ― 仕事は減る方向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12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10908792" cy="2011680"/>
          </a:xfrm>
          <a:prstGeom prst="round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7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ねらい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6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理事や委員がAIをフル活用することで、事務局へ依頼する雑務が劇的に減ることが期待される。あわせて事務局自身にもAIを積極活用してもらい、仕事の効率化・残業時間の縮小を同時に進める。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進め方 ― 土台は先行、会員管理は並行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13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00200"/>
            <a:ext cx="256032" cy="256032"/>
          </a:xfrm>
          <a:prstGeom prst="roundRect">
            <a:avLst/>
          </a:prstGeom>
          <a:solidFill>
            <a:srgbClr val="1F6F52"/>
          </a:solidFill>
          <a:ln w="25400">
            <a:solidFill>
              <a:srgbClr val="1F6F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7280" y="1508760"/>
            <a:ext cx="1024128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2026-06-30 完了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方向性資料 v1.0。委員会相談の段階へ。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" y="2651760"/>
            <a:ext cx="256032" cy="25603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1F6F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97280" y="2560320"/>
            <a:ext cx="1024128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順次・次の一手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土台＋会員ニュース＋AI を立ち上げ。社保AI配信を搭載。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3703320"/>
            <a:ext cx="256032" cy="25603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1F6F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97280" y="3611880"/>
            <a:ext cx="1024128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順次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薬局どん2 フロント刷新→アプリ追加。非会員データをハイブリッド整備。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54880"/>
            <a:ext cx="256032" cy="25603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1F6F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97280" y="4663440"/>
            <a:ext cx="1024128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5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並行トラック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会員管理システムの刷新（内製化を検討）。パリティ到達後に是非判断。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ROADMAP 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追加機能プラン ― 研修カレンダー（今後）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14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1755648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FCA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63500" rIns="63500"/>
          <a:lstStyle/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①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カレンダー案内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68880" y="1554480"/>
            <a:ext cx="1755648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FCA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63500" rIns="63500"/>
          <a:lstStyle/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②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個人申込(SSO)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97680" y="1554480"/>
            <a:ext cx="1755648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FCA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63500" rIns="63500"/>
          <a:lstStyle/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③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Stripe決済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26480" y="1554480"/>
            <a:ext cx="1755648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FCA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63500" rIns="63500"/>
          <a:lstStyle/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④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受講記録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55280" y="1554480"/>
            <a:ext cx="1755648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FCA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63500" rIns="63500"/>
          <a:lstStyle/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⑤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PS確認
(CPD/JPALS)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84080" y="1554480"/>
            <a:ext cx="1755648" cy="1325880"/>
          </a:xfrm>
          <a:prstGeom prst="roundRect">
            <a:avLst/>
          </a:prstGeom>
          <a:solidFill>
            <a:srgbClr val="E3EDE7"/>
          </a:solidFill>
          <a:ln w="12700">
            <a:solidFill>
              <a:srgbClr val="1F6F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63500" rIns="63500"/>
          <a:lstStyle/>
          <a:p>
            <a:pPr algn="ctr"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⑥ ↻</a:t>
            </a: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不足→提案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3108960"/>
            <a:ext cx="5394960" cy="2286000"/>
          </a:xfrm>
          <a:prstGeom prst="round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5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PS ＝ CPD／JPALS ポートフォリオ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受講内容を自己研鑽サイクル（計画→実施→評価→改善）／JPALSの達成状況にマッピング。ポートフォリオの充足度と不足領域を可視化し、埋める研修をカレンダーから提案する。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3108960"/>
            <a:ext cx="5376672" cy="2286000"/>
          </a:xfrm>
          <a:prstGeom prst="roundRect">
            <a:avLst/>
          </a:prstGeom>
          <a:solidFill>
            <a:srgbClr val="F0E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500" b="1" i="0">
                <a:solidFill>
                  <a:srgbClr val="8A6718"/>
                </a:solidFill>
                <a:latin typeface="Yu Gothic"/>
                <a:ea typeface="Yu Gothic"/>
                <a:cs typeface="Yu Gothic"/>
              </a:rPr>
              <a:t>実装の要点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会員の個人アカウント（SSO）・ポートフォリオ・決済（Stripe）の上に乗る。Phase 3で段階投入。要件マスタは日薬・認定機構の一次情報のみ（AI生成禁止・薬剤師監修必須）。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DECISIONS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本日ご了承いただきたいこと／本日は決めないこと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45920"/>
            <a:ext cx="10881360" cy="23774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sz="19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①  </a:t>
            </a:r>
            <a:r>
              <a:rPr sz="19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サービスを1つの土台に集約する方針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sz="19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②  </a:t>
            </a:r>
            <a:r>
              <a:rPr sz="19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小さく始めて段階的に広げる進め方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sz="19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③  </a:t>
            </a:r>
            <a:r>
              <a:rPr sz="19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委員会・WGで詳細検討を続けること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4297680"/>
            <a:ext cx="10908792" cy="1371600"/>
          </a:xfrm>
          <a:prstGeom prst="roundRect">
            <a:avLst/>
          </a:prstGeom>
          <a:solidFill>
            <a:srgbClr val="F0E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77800" tIns="152400"/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8A6718"/>
                </a:solidFill>
                <a:latin typeface="Yu Gothic"/>
                <a:ea typeface="Yu Gothic"/>
                <a:cs typeface="Yu Gothic"/>
              </a:rPr>
              <a:t>本日は決めないこと（議論の発散を防ぐ）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会費・決済・価格・内製化 ── 後日の理事会・総会マターとして、資料③（会費・決済戦略）・資料④（財務シミュレーション）で改めて協議します。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560320"/>
            <a:ext cx="10332720" cy="1828800"/>
          </a:xfrm>
          <a:prstGeom prst="rect">
            <a:avLst/>
          </a:prstGeom>
          <a:noFill/>
        </p:spPr>
        <p:txBody>
          <a:bodyPr wrap="square" anchor="ctr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20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補足資料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sz="34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「会員の1日」Before / After ― 解説漫画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御手洗委員 作成（かやくちゃんの漫画生成機能を活用）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WHY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なぜ今か ― 会費構造の脆弱性と「ただ乗り」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554480"/>
            <a:ext cx="6400800" cy="42062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>
              <a:spcBef>
                <a:spcPts val="0"/>
              </a:spcBef>
              <a:spcAft>
                <a:spcPts val="1300"/>
              </a:spcAft>
            </a:pPr>
            <a:r>
              <a:rPr sz="16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退会の兆候  </a:t>
            </a:r>
            <a:r>
              <a:rPr sz="16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都市部で組織率低下。地方でも大手企業がB会員の会費肩代わりを打ち切り、退会が増加。</a:t>
            </a:r>
          </a:p>
          <a:p>
            <a:pPr>
              <a:spcBef>
                <a:spcPts val="0"/>
              </a:spcBef>
              <a:spcAft>
                <a:spcPts val="1300"/>
              </a:spcAft>
            </a:pPr>
            <a:r>
              <a:rPr sz="16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根本の構造問題  </a:t>
            </a:r>
            <a:r>
              <a:rPr sz="16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会費負担が開設者（会社）の判断に委ねられ、本人の意思と無関係に会員が失われる。</a:t>
            </a:r>
          </a:p>
          <a:p>
            <a:pPr>
              <a:spcBef>
                <a:spcPts val="0"/>
              </a:spcBef>
              <a:spcAft>
                <a:spcPts val="1300"/>
              </a:spcAft>
            </a:pPr>
            <a:r>
              <a:rPr sz="16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最大の懸念＝ただ乗り  </a:t>
            </a:r>
            <a:r>
              <a:rPr sz="16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会費を払わない勤務薬剤師もほぼ全情報にアクセスでき、「払っても払わなくても同じ」。</a:t>
            </a:r>
          </a:p>
          <a:p>
            <a:pPr>
              <a:spcBef>
                <a:spcPts val="0"/>
              </a:spcBef>
              <a:spcAft>
                <a:spcPts val="1300"/>
              </a:spcAft>
            </a:pPr>
            <a:r>
              <a:rPr sz="16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必要な動機づけ  </a:t>
            </a:r>
            <a:r>
              <a:rPr sz="16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会員一人一人が「自分の意思で会費を払う」ための、サービス拡充とアクセス管理。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0" y="1554480"/>
            <a:ext cx="4206240" cy="4023360"/>
          </a:xfrm>
          <a:prstGeom prst="round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6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だから今、まっすぐ取り組む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会員サービスを拡充し、その価値を「払う人にだけ」届けるアクセス管理。この両方を仕組みとして実現できるのが、会員一人一人を認証するプラットフォームです。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age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7" y="137160"/>
            <a:ext cx="438912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23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377440"/>
            <a:ext cx="10424160" cy="2194560"/>
          </a:xfrm>
          <a:prstGeom prst="rect">
            <a:avLst/>
          </a:prstGeom>
          <a:noFill/>
        </p:spPr>
        <p:txBody>
          <a:bodyPr wrap="square" anchor="ctr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2600" b="1" i="0">
                <a:solidFill>
                  <a:srgbClr val="D7E6DC"/>
                </a:solidFill>
                <a:latin typeface="Yu Gothic"/>
                <a:ea typeface="Yu Gothic"/>
                <a:cs typeface="Yu Gothic"/>
              </a:rPr>
              <a:t>「払っても払わなくても同じ」を変える。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28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会員一人を認証する「土台」へ ── KAGOSHIMAから未来へ。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029200"/>
            <a:ext cx="1005840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B6C6BD"/>
                </a:solidFill>
                <a:latin typeface="Yu Gothic"/>
                <a:ea typeface="Yu Gothic"/>
                <a:cs typeface="Yu Gothic"/>
              </a:rPr>
              <a:t>本日のご了承を得て、委員会・WGで詳細検討を継続します。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WHY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なぜ「プラットフォーム」か ― HPリニューアルの延長ではない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554480"/>
            <a:ext cx="6583680" cy="42062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>
              <a:spcBef>
                <a:spcPts val="0"/>
              </a:spcBef>
              <a:spcAft>
                <a:spcPts val="1100"/>
              </a:spcAft>
            </a:pPr>
            <a:r>
              <a:rPr sz="15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これまで  </a:t>
            </a: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「ホームページのリニューアル」で情報提供を効率化する方向で動いてきた。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sz="15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経験済みの限界  </a:t>
            </a: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1つの画面に機能を詰め込むほどページが煩雑化し、情報が埋もれる。「画面を作り直す」発想には限界がある。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sz="15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情報の爆発  </a:t>
            </a: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メーリングリスト・研修動画など発信手段が多角化し、AIで質・量とも爆発的に増加。受け手はAIで検索・要約して受け取るのが当たり前に。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sz="15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これからの時代  </a:t>
            </a: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誰でも気軽にアプリを作れる時代。無数に生まれるアプリを、人が使い分ける時代は終わり、束ねる中心にAIが座る時代になる。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06640" y="1554480"/>
            <a:ext cx="4114800" cy="4023360"/>
          </a:xfrm>
          <a:prstGeom prst="round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6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だから転換する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画面ではなく共通の「土台（プラットフォーム）」を先につくり、その上に個々のサービスを分けて載せる構造へ。AIを最大限に活かせる土台こそ、これからの会員サービスに必要不可欠な基盤。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WHAT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土台が持つ 3つの共有機能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3611880" cy="3200400"/>
          </a:xfrm>
          <a:prstGeom prst="round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20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① SSO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1つのアカウントで会員サービス全部に入れる。名簿・権限を一元管理。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07992" y="1554480"/>
            <a:ext cx="3611880" cy="3200400"/>
          </a:xfrm>
          <a:prstGeom prst="roundRect">
            <a:avLst/>
          </a:prstGeom>
          <a:solidFill>
            <a:srgbClr val="E4E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2000" b="1" i="0">
                <a:solidFill>
                  <a:srgbClr val="34617F"/>
                </a:solidFill>
                <a:latin typeface="Yu Gothic"/>
                <a:ea typeface="Yu Gothic"/>
                <a:cs typeface="Yu Gothic"/>
              </a:rPr>
              <a:t>② AI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かやくちゃんを流用。県薬の一次資料に基づく回答をどのアプリからでも。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75904" y="1554480"/>
            <a:ext cx="3611880" cy="3200400"/>
          </a:xfrm>
          <a:prstGeom prst="roundRect">
            <a:avLst/>
          </a:prstGeom>
          <a:solidFill>
            <a:srgbClr val="F0E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2000" b="1" i="0">
                <a:solidFill>
                  <a:srgbClr val="8A6718"/>
                </a:solidFill>
                <a:latin typeface="Yu Gothic"/>
                <a:ea typeface="Yu Gothic"/>
                <a:cs typeface="Yu Gothic"/>
              </a:rPr>
              <a:t>③ 情報配信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通知・双方向で会員が戻り続ける。メルマガは会員ニュースへ。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5074920"/>
            <a:ext cx="10908792" cy="1051560"/>
          </a:xfrm>
          <a:prstGeom prst="roundRect">
            <a:avLst/>
          </a:prstGeom>
          <a:solidFill>
            <a:srgbClr val="F0E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400" b="1" i="0">
                <a:solidFill>
                  <a:srgbClr val="8A6718"/>
                </a:solidFill>
                <a:latin typeface="Yu Gothic"/>
                <a:ea typeface="Yu Gothic"/>
                <a:cs typeface="Yu Gothic"/>
              </a:rPr>
              <a:t>実証済み・ゼロからではない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AIによる情報の発信・要約は、Google Workspace内で役員向けに実証実験済み（頭脳部分）。土台となるシステムの基盤・設定も目処が立っている。KPA＋は白紙からの挑戦ではない。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全体像 ― 土台の上にアプリ、どん2は別立ち位置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7315200" cy="1737360"/>
          </a:xfrm>
          <a:prstGeom prst="roundRect">
            <a:avLst/>
          </a:prstGeom>
          <a:solidFill>
            <a:srgbClr val="E3EDE7"/>
          </a:solidFill>
          <a:ln w="19050">
            <a:solidFill>
              <a:srgbClr val="1F6F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27000" tIns="88900"/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● 会員限定ゾーン（土台に乗る会員アプリ群）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・ 会員ニュース＋AI相談（最初）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・ 研修動画・お知らせ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・ 薬事情報センターQ&amp;A（将来）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38160" y="1554480"/>
            <a:ext cx="3410712" cy="1737360"/>
          </a:xfrm>
          <a:prstGeom prst="roundRect">
            <a:avLst/>
          </a:prstGeom>
          <a:solidFill>
            <a:srgbClr val="E4E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400" b="1" i="0">
                <a:solidFill>
                  <a:srgbClr val="34617F"/>
                </a:solidFill>
                <a:latin typeface="Yu Gothic"/>
                <a:ea typeface="Yu Gothic"/>
                <a:cs typeface="Yu Gothic"/>
              </a:rPr>
              <a:t>■ 別立ち位置：薬局どん2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公開の患者検索＋会員の情報更新。公的インフラ。土台のSSOを使うが会員限定圏の一員ではない。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383280"/>
            <a:ext cx="10881360" cy="32004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▲　土台の上に乗る　▲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749040"/>
            <a:ext cx="10908792" cy="114300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52400" tIns="101600"/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KPA＋ 土台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E3F1EA"/>
                </a:solidFill>
                <a:latin typeface="Yu Gothic"/>
                <a:ea typeface="Yu Gothic"/>
                <a:cs typeface="Yu Gothic"/>
              </a:rPr>
              <a:t>会員ログイン（SSO）　／　AI（かやくちゃん流用）　／　情報配信（双方向・通知）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5029200"/>
            <a:ext cx="10908792" cy="640080"/>
          </a:xfrm>
          <a:prstGeom prst="roundRect">
            <a:avLst/>
          </a:prstGeom>
          <a:solidFill>
            <a:srgbClr val="F6F4EE"/>
          </a:solidFill>
          <a:ln w="12700">
            <a:solidFill>
              <a:srgbClr val="CFCA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52400"/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既存の技術基盤 Firebase を流用（会員管理システムの全面刷新を待たずに立ち上げる）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ROLLOUT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段階的ローンチ ― 小さく載せて育てる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640080" cy="64008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3040" y="1536192"/>
            <a:ext cx="10058400" cy="6858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7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会員ニュース ＋ AI相談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最初に載せる。社保情報のAI自動配信を会員ニュースの一機能に。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" y="2633472"/>
            <a:ext cx="640080" cy="64008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3040" y="2615184"/>
            <a:ext cx="10058400" cy="6858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7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研修動画・お知らせ 等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順次追加。SSO・配信・AIは土台側を共有。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3712464"/>
            <a:ext cx="640080" cy="640080"/>
          </a:xfrm>
          <a:prstGeom prst="roundRect">
            <a:avLst/>
          </a:prstGeom>
          <a:solidFill>
            <a:srgbClr val="D8D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3040" y="3694176"/>
            <a:ext cx="10058400" cy="6858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7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薬事情報センター Q&amp;A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まず取り込み、将来アプリ化を検討。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91456"/>
            <a:ext cx="640080" cy="640080"/>
          </a:xfrm>
          <a:prstGeom prst="round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FFFFFF"/>
                </a:solidFill>
                <a:latin typeface="Yu Gothic"/>
                <a:ea typeface="Yu Gothic"/>
                <a:cs typeface="Yu Gothic"/>
              </a:rPr>
              <a:t>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3040" y="4773168"/>
            <a:ext cx="10058400" cy="6858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17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薬局どん2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バックエンド完成。フロント刷新して合流（立ち位置は別）。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PUBLIC × MEMBER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薬局どん2 ― 3段階でゲートする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3611880" cy="2743200"/>
          </a:xfrm>
          <a:prstGeom prst="roundRect">
            <a:avLst/>
          </a:prstGeom>
          <a:solidFill>
            <a:srgbClr val="E4E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700" b="1" i="0">
                <a:solidFill>
                  <a:srgbClr val="34617F"/>
                </a:solidFill>
                <a:latin typeface="Yu Gothic"/>
                <a:ea typeface="Yu Gothic"/>
                <a:cs typeface="Yu Gothic"/>
              </a:rPr>
              <a:t>① 公開閲覧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患者・県民向けの薬局検索。非会員薬局も収録する公的DB。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34617F"/>
                </a:solidFill>
                <a:latin typeface="Yu Gothic"/>
                <a:ea typeface="Yu Gothic"/>
                <a:cs typeface="Yu Gothic"/>
              </a:rPr>
              <a:t>ゲート：誰でも（ログイン不要）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07992" y="1554480"/>
            <a:ext cx="3611880" cy="2743200"/>
          </a:xfrm>
          <a:prstGeom prst="roundRect">
            <a:avLst/>
          </a:prstGeom>
          <a:solidFill>
            <a:srgbClr val="F6F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7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② 機能情報の管理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薬局本人が自店の機能情報を更新。公的サービスなので非会員薬局も対象。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ゲート：③薬局権限（会員ではない）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75904" y="1554480"/>
            <a:ext cx="3611880" cy="2743200"/>
          </a:xfrm>
          <a:prstGeom prst="round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7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③ 付帯サービス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AI相談・研修・会員ニュース等のKPA＋会員価値。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ゲート：②会員ステータス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4892040"/>
            <a:ext cx="10908792" cy="1234440"/>
          </a:xfrm>
          <a:prstGeom prst="roundRect">
            <a:avLst/>
          </a:prstGeom>
          <a:solidFill>
            <a:srgbClr val="F0E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400" b="1" i="0">
                <a:solidFill>
                  <a:srgbClr val="8A6718"/>
                </a:solidFill>
                <a:latin typeface="Yu Gothic"/>
                <a:ea typeface="Yu Gothic"/>
                <a:cs typeface="Yu Gothic"/>
              </a:rPr>
              <a:t>原則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機能情報の表示・管理は「会員」でゲートしてはならない（公的サービス）。ゲートは③薬局権限で引き、会員価値だけを②会員ステータスで閉じる。この分離が公益法人としての正当性と会員限定価値を両立させる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非会員データ ― 2つの公的ソース＋会員編集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80" y="1554480"/>
          <a:ext cx="10908791" cy="2286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18110"/>
                <a:gridCol w="4363516"/>
                <a:gridCol w="3927165"/>
              </a:tblGrid>
              <a:tr h="5715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1" i="0">
                          <a:solidFill>
                            <a:srgbClr val="FFFFFF"/>
                          </a:solidFill>
                          <a:latin typeface="Yu Gothic"/>
                          <a:ea typeface="Yu Gothic"/>
                          <a:cs typeface="Yu Gothic"/>
                        </a:rPr>
                        <a:t>ソース</a:t>
                      </a:r>
                    </a:p>
                  </a:txBody>
                  <a:tcPr marL="76200" marR="76200" marT="38100" marB="38100" anchor="ctr">
                    <a:solidFill>
                      <a:srgbClr val="1F6F5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1" i="0">
                          <a:solidFill>
                            <a:srgbClr val="FFFFFF"/>
                          </a:solidFill>
                          <a:latin typeface="Yu Gothic"/>
                          <a:ea typeface="Yu Gothic"/>
                          <a:cs typeface="Yu Gothic"/>
                        </a:rPr>
                        <a:t>中身</a:t>
                      </a:r>
                    </a:p>
                  </a:txBody>
                  <a:tcPr marL="76200" marR="76200" marT="38100" marB="38100" anchor="ctr">
                    <a:solidFill>
                      <a:srgbClr val="1F6F5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1" i="0">
                          <a:solidFill>
                            <a:srgbClr val="FFFFFF"/>
                          </a:solidFill>
                          <a:latin typeface="Yu Gothic"/>
                          <a:ea typeface="Yu Gothic"/>
                          <a:cs typeface="Yu Gothic"/>
                        </a:rPr>
                        <a:t>どん2との突合</a:t>
                      </a:r>
                    </a:p>
                  </a:txBody>
                  <a:tcPr marL="76200" marR="76200" marT="38100" marB="38100" anchor="ctr">
                    <a:solidFill>
                      <a:srgbClr val="1F6F52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1" i="0">
                          <a:solidFill>
                            <a:srgbClr val="16231C"/>
                          </a:solidFill>
                          <a:latin typeface="Yu Gothic"/>
                          <a:ea typeface="Yu Gothic"/>
                          <a:cs typeface="Yu Gothic"/>
                        </a:rPr>
                        <a:t>九州厚生局（月次・速報）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0" i="0">
                          <a:solidFill>
                            <a:srgbClr val="33423A"/>
                          </a:solidFill>
                          <a:latin typeface="Yu Gothic"/>
                          <a:ea typeface="Yu Gothic"/>
                          <a:cs typeface="Yu Gothic"/>
                        </a:rPr>
                        <a:t>名称・住所・電話・保険薬局コード・管理薬剤師・現存/休止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0" i="0">
                          <a:solidFill>
                            <a:srgbClr val="33423A"/>
                          </a:solidFill>
                          <a:latin typeface="Yu Gothic"/>
                          <a:ea typeface="Yu Gothic"/>
                          <a:cs typeface="Yu Gothic"/>
                        </a:rPr>
                        <a:t>電話→pharmacyCodeで決定論JOIN（実測96.4%）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1" i="0">
                          <a:solidFill>
                            <a:srgbClr val="16231C"/>
                          </a:solidFill>
                          <a:latin typeface="Yu Gothic"/>
                          <a:ea typeface="Yu Gothic"/>
                          <a:cs typeface="Yu Gothic"/>
                        </a:rPr>
                        <a:t>医療情報ネット（半年・詳細）</a:t>
                      </a:r>
                    </a:p>
                  </a:txBody>
                  <a:tcPr marL="76200" marR="76200" marT="25400" marB="25400" anchor="ctr">
                    <a:solidFill>
                      <a:srgbClr val="F6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0" i="0">
                          <a:solidFill>
                            <a:srgbClr val="33423A"/>
                          </a:solidFill>
                          <a:latin typeface="Yu Gothic"/>
                          <a:ea typeface="Yu Gothic"/>
                          <a:cs typeface="Yu Gothic"/>
                        </a:rPr>
                        <a:t>詳細な開局時間。PDL1.0無償。電話・保険コードは無し</a:t>
                      </a:r>
                    </a:p>
                  </a:txBody>
                  <a:tcPr marL="76200" marR="76200" marT="25400" marB="25400" anchor="ctr">
                    <a:solidFill>
                      <a:srgbClr val="F6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0" i="0">
                          <a:solidFill>
                            <a:srgbClr val="33423A"/>
                          </a:solidFill>
                          <a:latin typeface="Yu Gothic"/>
                          <a:ea typeface="Yu Gothic"/>
                          <a:cs typeface="Yu Gothic"/>
                        </a:rPr>
                        <a:t>名称＋住所でファジー（重複分ほぼ全自動）</a:t>
                      </a:r>
                    </a:p>
                  </a:txBody>
                  <a:tcPr marL="76200" marR="76200" marT="25400" marB="25400" anchor="ctr">
                    <a:solidFill>
                      <a:srgbClr val="F6F4EE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1" i="0">
                          <a:solidFill>
                            <a:srgbClr val="16231C"/>
                          </a:solidFill>
                          <a:latin typeface="Yu Gothic"/>
                          <a:ea typeface="Yu Gothic"/>
                          <a:cs typeface="Yu Gothic"/>
                        </a:rPr>
                        <a:t>会員・非会員の自己編集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0" i="0">
                          <a:solidFill>
                            <a:srgbClr val="33423A"/>
                          </a:solidFill>
                          <a:latin typeface="Yu Gothic"/>
                          <a:ea typeface="Yu Gothic"/>
                          <a:cs typeface="Yu Gothic"/>
                        </a:rPr>
                        <a:t>会員が自店を最新化。非会員もオンボードで可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0" i="0">
                          <a:solidFill>
                            <a:srgbClr val="33423A"/>
                          </a:solidFill>
                          <a:latin typeface="Yu Gothic"/>
                          <a:ea typeface="Yu Gothic"/>
                          <a:cs typeface="Yu Gothic"/>
                        </a:rPr>
                        <a:t>override（最優先で上書き）</a:t>
                      </a:r>
                    </a:p>
                  </a:txBody>
                  <a:tcPr marL="76200" marR="76200" marT="25400" marB="2540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40080" y="4160520"/>
            <a:ext cx="10908792" cy="1737360"/>
          </a:xfrm>
          <a:prstGeom prst="roundRect">
            <a:avLst/>
          </a:prstGeom>
          <a:solidFill>
            <a:srgbClr val="F0E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500" b="1" i="0">
                <a:solidFill>
                  <a:srgbClr val="8A6718"/>
                </a:solidFill>
                <a:latin typeface="Yu Gothic"/>
                <a:ea typeface="Yu Gothic"/>
                <a:cs typeface="Yu Gothic"/>
              </a:rPr>
              <a:t>実測（手元の実データで名寄せ検証済み）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厚生局↔どん2＝電話キーで 96.4% 自動一致（833中803）／医療情報ネット↔どん2＝重複分ほぼ全自動（要人手判定1件）／医療情報ネットにあってどん2に無い＝67件の新規非会員候補（開局時間付きで追加可）。マージ優先度：会員編集＞開局時間（医療情報ネット）＞基本情報（厚生局）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76200"/>
          </a:xfrm>
          <a:prstGeom prst="rect">
            <a:avLst/>
          </a:prstGeom>
          <a:solidFill>
            <a:srgbClr val="1F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10896"/>
            <a:ext cx="822960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1F6F52"/>
                </a:solidFill>
                <a:latin typeface="Yu Gothic"/>
                <a:ea typeface="Yu Gothic"/>
                <a:cs typeface="Yu Gothic"/>
              </a:rPr>
              <a:t>SSO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03504"/>
            <a:ext cx="10424160" cy="9144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ログインは1つ、扱いは3軸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5680" y="310896"/>
            <a:ext cx="822960" cy="36576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09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54480"/>
            <a:ext cx="10908792" cy="914400"/>
          </a:xfrm>
          <a:prstGeom prst="roundRect">
            <a:avLst/>
          </a:prstGeom>
          <a:solidFill>
            <a:srgbClr val="E4E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500" b="1" i="0">
                <a:solidFill>
                  <a:srgbClr val="34617F"/>
                </a:solidFill>
                <a:latin typeface="Yu Gothic"/>
                <a:ea typeface="Yu Gothic"/>
                <a:cs typeface="Yu Gothic"/>
              </a:rPr>
              <a:t>たとえ：ネットバンキング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1つのログインでも「自分の口座」と「権限を持つ会社の口座」は別物。KPA＋も同じ ── 入口は1つ、個人と薬局は別の実体。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2697480"/>
            <a:ext cx="3611880" cy="2651760"/>
          </a:xfrm>
          <a:prstGeom prst="roundRect">
            <a:avLst/>
          </a:prstGeom>
          <a:solidFill>
            <a:srgbClr val="F6F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700" b="1" i="0">
                <a:solidFill>
                  <a:srgbClr val="55605A"/>
                </a:solidFill>
                <a:latin typeface="Yu Gothic"/>
                <a:ea typeface="Yu Gothic"/>
                <a:cs typeface="Yu Gothic"/>
              </a:rPr>
              <a:t>① アカウント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本人確認だけ。個人／法人、会員でも非会員でも全員が持つ。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07992" y="2697480"/>
            <a:ext cx="3611880" cy="2651760"/>
          </a:xfrm>
          <a:prstGeom prst="roundRect">
            <a:avLst/>
          </a:prstGeom>
          <a:solidFill>
            <a:srgbClr val="E3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7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② 会員ステータス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会費区分の属性。会員のときだけ会費・研修・議決権・付帯Premiumが開く。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75904" y="2697480"/>
            <a:ext cx="3611880" cy="2651760"/>
          </a:xfrm>
          <a:prstGeom prst="roundRect">
            <a:avLst/>
          </a:prstGeom>
          <a:solidFill>
            <a:srgbClr val="E4E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wrap="square" lIns="114300" rIns="114300" tIns="101600" bIns="76200"/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700" b="1" i="0">
                <a:solidFill>
                  <a:srgbClr val="34617F"/>
                </a:solidFill>
                <a:latin typeface="Yu Gothic"/>
                <a:ea typeface="Yu Gothic"/>
                <a:cs typeface="Yu Gothic"/>
              </a:rPr>
              <a:t>③ 薬局への権限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16231C"/>
                </a:solidFill>
                <a:latin typeface="Yu Gothic"/>
                <a:ea typeface="Yu Gothic"/>
                <a:cs typeface="Yu Gothic"/>
              </a:rPr>
              <a:t>経営者＝複数店舗／管理薬剤師＝1店舗（法令）／スタッフ。どん2の編集範囲を決める。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440680"/>
            <a:ext cx="10881360" cy="457200"/>
          </a:xfrm>
          <a:prstGeom prst="rect">
            <a:avLst/>
          </a:prstGeom>
          <a:noFill/>
        </p:spPr>
        <p:txBody>
          <a:bodyPr wrap="square" anchor="t" lIns="25400" rIns="25400" tIns="25400" bIns="25400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154D38"/>
                </a:solidFill>
                <a:latin typeface="Yu Gothic"/>
                <a:ea typeface="Yu Gothic"/>
                <a:cs typeface="Yu Gothic"/>
              </a:rPr>
              <a:t>「ログインできる」＝「会員」ではない。区分は自己申告でなく会の入会審査で決める。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