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3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103120"/>
            <a:ext cx="100584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7FCAA6"/>
                </a:solidFill>
                <a:latin typeface="Yu Gothic"/>
                <a:ea typeface="Yu Gothic"/>
                <a:cs typeface="Yu Gothic"/>
              </a:rPr>
              <a:t>鹿児島県薬剤師会 ／ デジタル事業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606040"/>
            <a:ext cx="10424160" cy="20116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4600" b="1" i="0">
                <a:solidFill>
                  <a:srgbClr val="FFFFFF"/>
                </a:solidFill>
                <a:latin typeface="Yu Gothic"/>
                <a:ea typeface="Yu Gothic"/>
                <a:cs typeface="Yu Gothic"/>
              </a:rPr>
              <a:t>KPA＋ 事業構想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600" b="0" i="0">
                <a:solidFill>
                  <a:srgbClr val="D7E6DC"/>
                </a:solidFill>
                <a:latin typeface="Yu Gothic"/>
                <a:ea typeface="Yu Gothic"/>
                <a:cs typeface="Yu Gothic"/>
              </a:rPr>
              <a:t>会員サービスの共通土台をつくる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029200"/>
            <a:ext cx="10058400" cy="10972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500" b="0" i="0">
                <a:solidFill>
                  <a:srgbClr val="B6C6BD"/>
                </a:solidFill>
                <a:latin typeface="Yu Gothic"/>
                <a:ea typeface="Yu Gothic"/>
                <a:cs typeface="Yu Gothic"/>
              </a:rPr>
              <a:t>土台（SSO・AI・情報配信）＋ アプリ群 ／ 薬局どん2 の位置づけ ／ 会費・収益設計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9AA79F"/>
                </a:solidFill>
                <a:latin typeface="Yu Gothic"/>
                <a:ea typeface="Yu Gothic"/>
                <a:cs typeface="Yu Gothic"/>
              </a:rPr>
              <a:t>委員会 審議資料（案）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REVENUE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会費・収益 ― 3つのレイヤーに分ける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10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554480"/>
            <a:ext cx="146304" cy="123444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914400" y="1554480"/>
            <a:ext cx="10607040" cy="1234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tIns="101600"/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1  統括会費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専門職団体としての会費。現行維持（総会マター）。口座振替。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2971800"/>
            <a:ext cx="146304" cy="1234440"/>
          </a:xfrm>
          <a:prstGeom prst="rect">
            <a:avLst/>
          </a:prstGeom>
          <a:solidFill>
            <a:srgbClr val="3461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914400" y="2971800"/>
            <a:ext cx="10607040" cy="1234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tIns="101600"/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2  サービスプラン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個人が選ぶデジタル価値。理事会裁量で機動的に改定。サブスク（Stripe）。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4389120"/>
            <a:ext cx="146304" cy="1234440"/>
          </a:xfrm>
          <a:prstGeom prst="rect">
            <a:avLst/>
          </a:prstGeom>
          <a:solidFill>
            <a:srgbClr val="8A67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914400" y="4389120"/>
            <a:ext cx="10607040" cy="1234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tIns="101600"/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8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3  物販・コンテンツ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代理販売。会員は割引。非会員・県外にも開放。都度決済。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760720"/>
            <a:ext cx="1088136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ランク・県外会員・都度課金は、すべて上の新しい2層（②③）に載せる。総会を待たず機動的に。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MEMBERSHIP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正会員はPremium付帯 ＋ 会員離れを防ぐ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11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5120640" cy="4114800"/>
          </a:xfrm>
          <a:prstGeom prst="roundRect">
            <a:avLst/>
          </a:prstGeom>
          <a:solidFill>
            <a:srgbClr val="E3ED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正会員は Premium 付帯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大きな会費（県薬会費 8,000〜36,000円＋日薬等）を負担しているため、Premium を追加課金せず付帯。会費に見合う価値を可視化する。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35040" y="1600200"/>
            <a:ext cx="5486400" cy="4114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>
              <a:spcBef>
                <a:spcPts val="0"/>
              </a:spcBef>
              <a:spcAft>
                <a:spcPts val="1300"/>
              </a:spcAft>
            </a:pPr>
            <a:r>
              <a:rPr sz="15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① 対象ガード  </a:t>
            </a: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区分は自己申告でなく会の入会審査で決定。所属県薬と勤務地の不一致も会が総合判断。</a:t>
            </a:r>
          </a:p>
          <a:p>
            <a:pPr>
              <a:spcBef>
                <a:spcPts val="0"/>
              </a:spcBef>
              <a:spcAft>
                <a:spcPts val="1300"/>
              </a:spcAft>
            </a:pPr>
            <a:r>
              <a:rPr sz="15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② 価値ガード  </a:t>
            </a: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サブスクはコンテンツ閲覧のみ。議決権・地位・付帯・アサインは会員限定。</a:t>
            </a:r>
          </a:p>
          <a:p>
            <a:pPr>
              <a:spcBef>
                <a:spcPts val="0"/>
              </a:spcBef>
              <a:spcAft>
                <a:spcPts val="1300"/>
              </a:spcAft>
            </a:pPr>
            <a:r>
              <a:rPr sz="15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③ 価格ガード  </a:t>
            </a: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県外会員費も"タダ同然"にせず、会員でいる方が常に総合的に得な水準に。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OPTIONS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デジタル会員 ― 3案から選択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12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554480"/>
          <a:ext cx="10908790" cy="31089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363571"/>
                <a:gridCol w="2818104"/>
                <a:gridCol w="2818104"/>
                <a:gridCol w="2909011"/>
              </a:tblGrid>
              <a:tr h="51816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観点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X. 審査で付与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Y. 区分を作らない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Z. 価格↑広く募集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誰が入れる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会が審査した外部者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デジタル会員なし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誰でも（県内外問わず）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価格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安い（¥12,000〜18,000）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―（都度課金／付帯）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会費水準（¥20,000〜）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偽装・所属/勤務地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審査で吸収（運用負荷）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無関係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消える（価格で解決）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運用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入会審査が必要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最軽量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本人確認のみ・軽い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2,500への寄与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県外で稼げる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別戦略が必要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広く募集・価値次第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640080" y="4892040"/>
            <a:ext cx="10908792" cy="1234440"/>
          </a:xfrm>
          <a:prstGeom prst="roundRect">
            <a:avLst/>
          </a:prstGeom>
          <a:solidFill>
            <a:srgbClr val="E3ED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4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選び方の目安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運用の軽さ・偽装レスを最優先→Z。安さで県外を多く取り込む→X（審査運用）。会員政策を単純に保つ→Y。まずZで広く開け、必要ならX（審査つき安価枠）を後から足す順序も可。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FINANCE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財務シミュレーション（年間・概算）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13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554480"/>
          <a:ext cx="10908791" cy="292608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181758"/>
                <a:gridCol w="2909011"/>
                <a:gridCol w="2909011"/>
                <a:gridCol w="2909011"/>
              </a:tblGrid>
              <a:tr h="48768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指標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X. 審査で付与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Y. 区分なし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Z. 価格↑広募集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会員/購入者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400人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800人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250人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単価/年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¥15,000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¥3,000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¥22,000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売上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¥6,000,000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¥2,400,000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¥5,500,000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純収益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¥5,484,000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¥2,263,600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¥5,202,000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会員数寄与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+400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0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+250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640080" y="4709160"/>
            <a:ext cx="10908792" cy="1371600"/>
          </a:xfrm>
          <a:prstGeom prst="roundRect">
            <a:avLst/>
          </a:prstGeom>
          <a:solidFill>
            <a:srgbClr val="E4ED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4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読み取り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X と Z の純収益はほぼ拮抗。ただしZは会員250人・運用¥100K・偽装リスクなしで達成、Xは400人・運用¥300K・審査/偽装対応あり → Zは1人あたり効率が高く運用が軽い。Yは収益最小だが最も単純。（前提は編集可・別紙シミュレーション参照）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ROADMAP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進め方 ― 土台は先行、会員管理は並行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14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600200"/>
            <a:ext cx="256032" cy="256032"/>
          </a:xfrm>
          <a:prstGeom prst="roundRect">
            <a:avLst/>
          </a:prstGeom>
          <a:solidFill>
            <a:srgbClr val="1F6F52"/>
          </a:solidFill>
          <a:ln w="25400">
            <a:solidFill>
              <a:srgbClr val="1F6F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1508760"/>
            <a:ext cx="1024128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5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2026-06-30 完了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方向性資料 v1.0。委員会相談の段階へ。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651760"/>
            <a:ext cx="256032" cy="256032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F6F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2560320"/>
            <a:ext cx="1024128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5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順次・次の一手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土台＋会員ニュース＋AI を立ち上げ。社保AI配信を搭載。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3703320"/>
            <a:ext cx="256032" cy="256032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F6F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3611880"/>
            <a:ext cx="1024128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5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順次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薬局どん2 フロント刷新→アプリ追加。非会員データをハイブリッド整備。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4754880"/>
            <a:ext cx="256032" cy="256032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F6F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4663440"/>
            <a:ext cx="1024128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5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並行トラック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会員管理システムの刷新（内製化を検討）。パリティ到達後に是非判断。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ROADMAP +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追加機能プラン ― 研修カレンダー（今後）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15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1755648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63500" rIns="63500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①</a:t>
            </a:r>
          </a:p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カレンダー案内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468880" y="1554480"/>
            <a:ext cx="1755648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63500" rIns="63500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②</a:t>
            </a:r>
          </a:p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個人申込(SSO)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297680" y="1554480"/>
            <a:ext cx="1755648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63500" rIns="63500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③</a:t>
            </a:r>
          </a:p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Stripe決済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126480" y="1554480"/>
            <a:ext cx="1755648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63500" rIns="63500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④</a:t>
            </a:r>
          </a:p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受講記録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955280" y="1554480"/>
            <a:ext cx="1755648" cy="1325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63500" rIns="63500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⑤</a:t>
            </a:r>
          </a:p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PS確認
(CPD/JPALS)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784080" y="1554480"/>
            <a:ext cx="1755648" cy="1325880"/>
          </a:xfrm>
          <a:prstGeom prst="roundRect">
            <a:avLst/>
          </a:prstGeom>
          <a:solidFill>
            <a:srgbClr val="E3EDE7"/>
          </a:solidFill>
          <a:ln w="12700">
            <a:solidFill>
              <a:srgbClr val="1F6F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63500" rIns="63500"/>
          <a:lstStyle/>
          <a:p>
            <a:pPr algn="ctr">
              <a:spcBef>
                <a:spcPts val="0"/>
              </a:spcBef>
              <a:spcAft>
                <a:spcPts val="2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⑥ ↻</a:t>
            </a:r>
          </a:p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不足→提案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108960"/>
            <a:ext cx="5394960" cy="2286000"/>
          </a:xfrm>
          <a:prstGeom prst="roundRect">
            <a:avLst/>
          </a:prstGeom>
          <a:solidFill>
            <a:srgbClr val="E3ED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5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PS ＝ CPD／JPALS ポートフォリオ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受講内容を自己研鑽サイクル（計画→実施→評価→改善）／JPALSの達成状況にマッピング。ポートフォリオの充足度と不足領域を可視化し、埋める研修をカレンダーから提案する。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172200" y="3108960"/>
            <a:ext cx="5376672" cy="2286000"/>
          </a:xfrm>
          <a:prstGeom prst="roundRect">
            <a:avLst/>
          </a:prstGeom>
          <a:solidFill>
            <a:srgbClr val="F0E7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5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実装の要点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会員の個人アカウント（SSO）・ポートフォリオ・決済（Stripe）の上に乗る。Phase 3で段階投入。要件マスタは日薬・認定機構の一次情報のみ（AI生成禁止・薬剤師監修必須）。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DECISIONS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本日 決めること（協議事項）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16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554480"/>
          <a:ext cx="10908790" cy="40233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118850"/>
                <a:gridCol w="7925190"/>
                <a:gridCol w="1864750"/>
              </a:tblGrid>
              <a:tr h="574765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#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議題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3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区分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</a:tr>
              <a:tr h="574765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第1号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KPA＋土台の基本方針（集約／段階投入／社保AI配信）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要承認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</a:tr>
              <a:tr h="574765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第2号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薬局どん2の位置づけとデータ整備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要確認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</a:tr>
              <a:tr h="574765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第3号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★ 会員管理システムの内製化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要判断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</a:tr>
              <a:tr h="574765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第4号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会費・収益設計（3レイヤー／正会員Premium付帯）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要合意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</a:tr>
              <a:tr h="574765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第5号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デジタル会員の方針 X／Y／Z の選択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要選択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</a:tr>
              <a:tr h="57477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第6号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決済（Stripe＋口座振替）・物販の会計体制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4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要合意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3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377440"/>
            <a:ext cx="10424160" cy="21945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2600" b="1" i="0">
                <a:solidFill>
                  <a:srgbClr val="D7E6DC"/>
                </a:solidFill>
                <a:latin typeface="Yu Gothic"/>
                <a:ea typeface="Yu Gothic"/>
                <a:cs typeface="Yu Gothic"/>
              </a:rPr>
              <a:t>会費表を「拡張」するのではなく、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200" b="1" i="0">
                <a:solidFill>
                  <a:srgbClr val="FFFFFF"/>
                </a:solidFill>
                <a:latin typeface="Yu Gothic"/>
                <a:ea typeface="Yu Gothic"/>
                <a:cs typeface="Yu Gothic"/>
              </a:rPr>
              <a:t>1つの土台の上に価値の層を重ねる。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754880"/>
            <a:ext cx="1005840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B6C6BD"/>
                </a:solidFill>
                <a:latin typeface="Yu Gothic"/>
                <a:ea typeface="Yu Gothic"/>
                <a:cs typeface="Yu Gothic"/>
              </a:rPr>
              <a:t>次アクション：本日の承認を得て、新区分の規程改正案の起草／Phase 2（KPA＋ Free＋一時金決済）の着手へ。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WHY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課題と狙い ― なぜ「土台」なのか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6583680" cy="4206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>
              <a:spcBef>
                <a:spcPts val="0"/>
              </a:spcBef>
              <a:spcAft>
                <a:spcPts val="1300"/>
              </a:spcAft>
            </a:pPr>
            <a:r>
              <a:rPr sz="16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課題  </a:t>
            </a:r>
            <a:r>
              <a:rPr sz="16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組織率の低下。会員でい続ける・入る理由が薄れている。</a:t>
            </a:r>
          </a:p>
          <a:p>
            <a:pPr>
              <a:spcBef>
                <a:spcPts val="0"/>
              </a:spcBef>
              <a:spcAft>
                <a:spcPts val="1300"/>
              </a:spcAft>
            </a:pPr>
            <a:r>
              <a:rPr sz="16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反省  </a:t>
            </a:r>
            <a:r>
              <a:rPr sz="16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過去の会員向けサイトは一方通行で埋もれた。</a:t>
            </a:r>
          </a:p>
          <a:p>
            <a:pPr>
              <a:spcBef>
                <a:spcPts val="0"/>
              </a:spcBef>
              <a:spcAft>
                <a:spcPts val="1300"/>
              </a:spcAft>
            </a:pPr>
            <a:r>
              <a:rPr sz="16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バラバラの罠  </a:t>
            </a:r>
            <a:r>
              <a:rPr sz="16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アプリ毎にログイン・AI・配信を作ると重複し、使い分けを強いられ使われない。</a:t>
            </a:r>
          </a:p>
          <a:p>
            <a:pPr>
              <a:spcBef>
                <a:spcPts val="0"/>
              </a:spcBef>
              <a:spcAft>
                <a:spcPts val="1300"/>
              </a:spcAft>
            </a:pPr>
            <a:r>
              <a:rPr sz="16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狙い  </a:t>
            </a:r>
            <a:r>
              <a:rPr sz="16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1つの土台に集約し、双方向・通知・AIで会員が戻り続ける基盤に。</a:t>
            </a:r>
          </a:p>
          <a:p>
            <a:pPr>
              <a:spcBef>
                <a:spcPts val="0"/>
              </a:spcBef>
              <a:spcAft>
                <a:spcPts val="1300"/>
              </a:spcAft>
            </a:pPr>
            <a:r>
              <a:rPr sz="16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独自価値  </a:t>
            </a:r>
            <a:r>
              <a:rPr sz="16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県薬の資料に基づくAI＝ここでしか得られない答え＝入会・継続の動機。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589520" y="1554480"/>
            <a:ext cx="3931920" cy="4023360"/>
          </a:xfrm>
          <a:prstGeom prst="roundRect">
            <a:avLst/>
          </a:prstGeom>
          <a:solidFill>
            <a:srgbClr val="E3ED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6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一言でいうと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KPA＋は「画面」ではなく、各サービスが共有する『土台』。
その上にアプリを乗せて育てる。既存のFirebase（かやくちゃんが動く基盤）を流用し、会員管理の全面刷新を待たずに小さく立ち上げる。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WHAT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土台が持つ 3つの共有機能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03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611880" cy="3200400"/>
          </a:xfrm>
          <a:prstGeom prst="roundRect">
            <a:avLst/>
          </a:prstGeom>
          <a:solidFill>
            <a:srgbClr val="E3ED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20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① SSO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1つのアカウントで会員サービス全部に入れる。名簿・権限を一元管理。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07992" y="1554480"/>
            <a:ext cx="3611880" cy="3200400"/>
          </a:xfrm>
          <a:prstGeom prst="roundRect">
            <a:avLst/>
          </a:prstGeom>
          <a:solidFill>
            <a:srgbClr val="E4ED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20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② AI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かやくちゃんを流用。県薬の一次資料に基づく回答をどのアプリからでも。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375904" y="1554480"/>
            <a:ext cx="3611880" cy="3200400"/>
          </a:xfrm>
          <a:prstGeom prst="roundRect">
            <a:avLst/>
          </a:prstGeom>
          <a:solidFill>
            <a:srgbClr val="F0E7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20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③ 情報配信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通知・双方向で会員が戻り続ける。メルマガは会員ニュースへ。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5074920"/>
            <a:ext cx="10908792" cy="1051560"/>
          </a:xfrm>
          <a:prstGeom prst="roundRect">
            <a:avLst/>
          </a:prstGeom>
          <a:solidFill>
            <a:srgbClr val="F6F1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4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留意点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かやくちゃんのキャラクター一般公開には日本薬剤師会の許可が必要 → 全会員向けUIはキャラに依存しない形で別途用意（AIエンジンは流用、見せ方は分離）。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全体像 ― 土台の上にアプリ、どん2は別立ち位置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7315200" cy="1737360"/>
          </a:xfrm>
          <a:prstGeom prst="roundRect">
            <a:avLst/>
          </a:prstGeom>
          <a:solidFill>
            <a:srgbClr val="E3EDE7"/>
          </a:solidFill>
          <a:ln w="19050">
            <a:solidFill>
              <a:srgbClr val="1F6F5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27000" tIns="88900"/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● 会員限定ゾーン（土台に乗る会員アプリ群）</a:t>
            </a:r>
          </a:p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・ 会員ニュース＋AI相談（最初）</a:t>
            </a:r>
          </a:p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・ 研修動画・お知らせ</a:t>
            </a:r>
          </a:p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・ 薬事情報センターQ&amp;A（将来）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138160" y="1554480"/>
            <a:ext cx="3410712" cy="1737360"/>
          </a:xfrm>
          <a:prstGeom prst="roundRect">
            <a:avLst/>
          </a:prstGeom>
          <a:solidFill>
            <a:srgbClr val="E4ED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4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■ 別立ち位置：薬局どん2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公開の患者検索＋会員の情報更新。公的インフラ。土台のSSOを使うが会員限定圏の一員ではない。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383280"/>
            <a:ext cx="1088136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▲　土台の上に乗る　▲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749040"/>
            <a:ext cx="10908792" cy="1143000"/>
          </a:xfrm>
          <a:prstGeom prst="round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 tIns="101600"/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600" b="1" i="0">
                <a:solidFill>
                  <a:srgbClr val="FFFFFF"/>
                </a:solidFill>
                <a:latin typeface="Yu Gothic"/>
                <a:ea typeface="Yu Gothic"/>
                <a:cs typeface="Yu Gothic"/>
              </a:rPr>
              <a:t>KPA＋ 土台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E3F1EA"/>
                </a:solidFill>
                <a:latin typeface="Yu Gothic"/>
                <a:ea typeface="Yu Gothic"/>
                <a:cs typeface="Yu Gothic"/>
              </a:rPr>
              <a:t>会員ログイン（SSO）　／　AI（かやくちゃん流用）　／　情報配信（双方向・通知）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5029200"/>
            <a:ext cx="10908792" cy="640080"/>
          </a:xfrm>
          <a:prstGeom prst="roundRect">
            <a:avLst/>
          </a:prstGeom>
          <a:solidFill>
            <a:srgbClr val="F6F4EE"/>
          </a:solidFill>
          <a:ln w="12700">
            <a:solidFill>
              <a:srgbClr val="CFCAB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52400"/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既存の技術基盤 Firebase を流用（会員管理システムの全面刷新を待たずに立ち上げる）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ROLLOUT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段階的ローンチ ― 小さく載せて育てる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640080" cy="640080"/>
          </a:xfrm>
          <a:prstGeom prst="round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FFFFFF"/>
                </a:solidFill>
                <a:latin typeface="Yu Gothic"/>
                <a:ea typeface="Yu Gothic"/>
                <a:cs typeface="Yu Gothic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1536192"/>
            <a:ext cx="10058400" cy="685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会員ニュース ＋ AI相談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最初に載せる。社保情報のAI自動配信を会員ニュースの一機能に。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633472"/>
            <a:ext cx="640080" cy="640080"/>
          </a:xfrm>
          <a:prstGeom prst="round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FFFFFF"/>
                </a:solidFill>
                <a:latin typeface="Yu Gothic"/>
                <a:ea typeface="Yu Gothic"/>
                <a:cs typeface="Yu Gothic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2615184"/>
            <a:ext cx="10058400" cy="685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研修動画・お知らせ 等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順次追加。SSO・配信・AIは土台側を共有。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3712464"/>
            <a:ext cx="640080" cy="640080"/>
          </a:xfrm>
          <a:prstGeom prst="roundRect">
            <a:avLst/>
          </a:prstGeom>
          <a:solidFill>
            <a:srgbClr val="D8D4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3694176"/>
            <a:ext cx="10058400" cy="685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薬事情報センター Q&amp;A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まず取り込み、将来アプリ化を検討。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4791456"/>
            <a:ext cx="640080" cy="640080"/>
          </a:xfrm>
          <a:prstGeom prst="round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400"/>
              </a:spcAft>
            </a:pPr>
            <a:r>
              <a:rPr sz="2000" b="1" i="0">
                <a:solidFill>
                  <a:srgbClr val="FFFFFF"/>
                </a:solidFill>
                <a:latin typeface="Yu Gothic"/>
                <a:ea typeface="Yu Gothic"/>
                <a:cs typeface="Yu Gothic"/>
              </a:rPr>
              <a:t>◆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3040" y="4773168"/>
            <a:ext cx="10058400" cy="685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"/>
              </a:spcAft>
            </a:pPr>
            <a:r>
              <a:rPr sz="17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薬局どん2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バックエンド完成。フロント刷新して合流（立ち位置は別）。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PUBLIC × MEMBER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薬局どん2 ― 3段階でゲートする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06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3611880" cy="2743200"/>
          </a:xfrm>
          <a:prstGeom prst="roundRect">
            <a:avLst/>
          </a:prstGeom>
          <a:solidFill>
            <a:srgbClr val="E4ED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① 公開閲覧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患者・県民向けの薬局検索。非会員薬局も収録する公的DB。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ゲート：誰でも（ログイン不要）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07992" y="1554480"/>
            <a:ext cx="3611880" cy="2743200"/>
          </a:xfrm>
          <a:prstGeom prst="roundRect">
            <a:avLst/>
          </a:prstGeom>
          <a:solidFill>
            <a:srgbClr val="F6F4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② 機能情報の管理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薬局本人が自店の機能情報を更新。公的サービスなので非会員薬局も対象。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ゲート：③薬局権限（会員ではない）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375904" y="1554480"/>
            <a:ext cx="3611880" cy="2743200"/>
          </a:xfrm>
          <a:prstGeom prst="roundRect">
            <a:avLst/>
          </a:prstGeom>
          <a:solidFill>
            <a:srgbClr val="E3ED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③ 付帯サービス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AI相談・研修・会員ニュース等のKPA＋会員価値。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ゲート：②会員ステータス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4892040"/>
            <a:ext cx="10908792" cy="1234440"/>
          </a:xfrm>
          <a:prstGeom prst="roundRect">
            <a:avLst/>
          </a:prstGeom>
          <a:solidFill>
            <a:srgbClr val="F0E7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4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原則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3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機能情報の表示・管理は「会員」でゲートしてはならない（公的サービス）。ゲートは③薬局権限で引き、会員価値だけを②会員ステータスで閉じる。この分離が公益法人としての正当性と会員限定価値を両立させる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DATA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非会員データ ― 2つの公的ソース＋会員編集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07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554480"/>
          <a:ext cx="10908791" cy="22860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618110"/>
                <a:gridCol w="4363516"/>
                <a:gridCol w="3927165"/>
              </a:tblGrid>
              <a:tr h="57150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ソース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中身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FFFFFF"/>
                          </a:solidFill>
                          <a:latin typeface="Yu Gothic"/>
                          <a:ea typeface="Yu Gothic"/>
                          <a:cs typeface="Yu Gothic"/>
                        </a:rPr>
                        <a:t>どん2との突合</a:t>
                      </a:r>
                    </a:p>
                  </a:txBody>
                  <a:tcPr marL="76200" marR="76200" marT="38100" marB="38100" anchor="ctr">
                    <a:solidFill>
                      <a:srgbClr val="1F6F52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九州厚生局（月次・速報）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名称・住所・電話・保険薬局コード・管理薬剤師・現存/休止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電話→pharmacyCodeで決定論JOIN（実測96.4%）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医療情報ネット（半年・詳細）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詳細な開局時間。PDL1.0無償。電話・保険コードは無し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名称＋住所でファジー（重複分ほぼ全自動）</a:t>
                      </a:r>
                    </a:p>
                  </a:txBody>
                  <a:tcPr marL="76200" marR="76200" marT="25400" marB="25400" anchor="ctr">
                    <a:solidFill>
                      <a:srgbClr val="F6F4EE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1" i="0">
                          <a:solidFill>
                            <a:srgbClr val="16231C"/>
                          </a:solidFill>
                          <a:latin typeface="Yu Gothic"/>
                          <a:ea typeface="Yu Gothic"/>
                          <a:cs typeface="Yu Gothic"/>
                        </a:rPr>
                        <a:t>会員・非会員の自己編集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会員が自店を最新化。非会員もオンボードで可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200" b="0" i="0">
                          <a:solidFill>
                            <a:srgbClr val="33423A"/>
                          </a:solidFill>
                          <a:latin typeface="Yu Gothic"/>
                          <a:ea typeface="Yu Gothic"/>
                          <a:cs typeface="Yu Gothic"/>
                        </a:rPr>
                        <a:t>override（最優先で上書き）</a:t>
                      </a:r>
                    </a:p>
                  </a:txBody>
                  <a:tcPr marL="76200" marR="76200" marT="25400" marB="2540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640080" y="4160520"/>
            <a:ext cx="10908792" cy="1737360"/>
          </a:xfrm>
          <a:prstGeom prst="roundRect">
            <a:avLst/>
          </a:prstGeom>
          <a:solidFill>
            <a:srgbClr val="F0E7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5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実測（手元の実データで名寄せ検証済み）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厚生局↔どん2＝電話キーで 96.4% 自動一致（833中803）／医療情報ネット↔どん2＝重複分ほぼ全自動（要人手判定1件）／医療情報ネットにあってどん2に無い＝67件の新規非会員候補（開局時間付きで追加可）。マージ優先度：会員編集＞開局時間（医療情報ネット）＞基本情報（厚生局）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SSO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ログインは1つ、扱いは3軸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08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10908792" cy="914400"/>
          </a:xfrm>
          <a:prstGeom prst="roundRect">
            <a:avLst/>
          </a:prstGeom>
          <a:solidFill>
            <a:srgbClr val="E4ED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5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たとえ：ネットバンキング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1つのログインでも「自分の口座」と「権限を持つ会社の口座」は別物。KPA＋も同じ ── 入口は1つ、個人と薬局は別の実体。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2697480"/>
            <a:ext cx="3611880" cy="2651760"/>
          </a:xfrm>
          <a:prstGeom prst="roundRect">
            <a:avLst/>
          </a:prstGeom>
          <a:solidFill>
            <a:srgbClr val="F6F4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① アカウント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本人確認だけ。個人／法人、会員でも非会員でも全員が持つ。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07992" y="2697480"/>
            <a:ext cx="3611880" cy="2651760"/>
          </a:xfrm>
          <a:prstGeom prst="roundRect">
            <a:avLst/>
          </a:prstGeom>
          <a:solidFill>
            <a:srgbClr val="E3ED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② 会員ステータス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会費区分の属性。会員のときだけ会費・研修・議決権・付帯Premiumが開く。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375904" y="2697480"/>
            <a:ext cx="3611880" cy="2651760"/>
          </a:xfrm>
          <a:prstGeom prst="roundRect">
            <a:avLst/>
          </a:prstGeom>
          <a:solidFill>
            <a:srgbClr val="E4ED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34617F"/>
                </a:solidFill>
                <a:latin typeface="Yu Gothic"/>
                <a:ea typeface="Yu Gothic"/>
                <a:cs typeface="Yu Gothic"/>
              </a:rPr>
              <a:t>③ 薬局への権限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経営者＝複数店舗／管理薬剤師＝1店舗（法令）／スタッフ。どん2の編集範囲を決める。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5440680"/>
            <a:ext cx="1088136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154D38"/>
                </a:solidFill>
                <a:latin typeface="Yu Gothic"/>
                <a:ea typeface="Yu Gothic"/>
                <a:cs typeface="Yu Gothic"/>
              </a:rPr>
              <a:t>「ログインできる」＝「会員」ではない。区分は自己申告でなく会の入会審査で決める。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1F6F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310896"/>
            <a:ext cx="82296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DECISION 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03504"/>
            <a:ext cx="10424160" cy="9144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3000" b="1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会員管理システムの内製化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5680" y="310896"/>
            <a:ext cx="8229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55605A"/>
                </a:solidFill>
                <a:latin typeface="Yu Gothic"/>
                <a:ea typeface="Yu Gothic"/>
                <a:cs typeface="Yu Gothic"/>
              </a:rPr>
              <a:t>09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554480"/>
            <a:ext cx="5120640" cy="4023360"/>
          </a:xfrm>
          <a:prstGeom prst="roundRect">
            <a:avLst/>
          </a:prstGeom>
          <a:solidFill>
            <a:srgbClr val="F0E7D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14300" rIns="114300" tIns="101600" bIns="76200"/>
          <a:lstStyle/>
          <a:p>
            <a:pPr algn="l">
              <a:spcBef>
                <a:spcPts val="0"/>
              </a:spcBef>
              <a:spcAft>
                <a:spcPts val="300"/>
              </a:spcAft>
            </a:pPr>
            <a:r>
              <a:rPr sz="1700" b="1" i="0">
                <a:solidFill>
                  <a:srgbClr val="8A6718"/>
                </a:solidFill>
                <a:latin typeface="Yu Gothic"/>
                <a:ea typeface="Yu Gothic"/>
                <a:cs typeface="Yu Gothic"/>
              </a:rPr>
              <a:t>論点（都度スポット費用）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会員管理システムの改修は外注のスポット費用（都度発注）で発生する。年額固定費ではない。変更のたびに費用とリードタイムがかかり、自分たちで機動的に直せない。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35040" y="1645920"/>
            <a:ext cx="5486400" cy="40233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>
              <a:spcBef>
                <a:spcPts val="0"/>
              </a:spcBef>
              <a:spcAft>
                <a:spcPts val="1100"/>
              </a:spcAft>
            </a:pPr>
            <a:r>
              <a:rPr sz="15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私見①  </a:t>
            </a: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立ち上げの前提にしない。Firebaseの土台で先行し、名簿は現行を正としてSSOへ同期。</a:t>
            </a:r>
          </a:p>
          <a:p>
            <a:pPr>
              <a:spcBef>
                <a:spcPts val="0"/>
              </a:spcBef>
              <a:spcAft>
                <a:spcPts val="1100"/>
              </a:spcAft>
            </a:pPr>
            <a:r>
              <a:rPr sz="15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役割  </a:t>
            </a: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認証＝Firebase／会費・資格の"正"＝当面 会員管理システム。層が別で両立。</a:t>
            </a:r>
          </a:p>
          <a:p>
            <a:pPr>
              <a:spcBef>
                <a:spcPts val="0"/>
              </a:spcBef>
              <a:spcAft>
                <a:spcPts val="1100"/>
              </a:spcAft>
            </a:pPr>
            <a:r>
              <a:rPr sz="15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私見②  </a:t>
            </a: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効果は「固定費削減」でなく「改修を自分で即座に・追加費用なしで行える機動性」。</a:t>
            </a:r>
          </a:p>
          <a:p>
            <a:pPr>
              <a:spcBef>
                <a:spcPts val="0"/>
              </a:spcBef>
              <a:spcAft>
                <a:spcPts val="1100"/>
              </a:spcAft>
            </a:pPr>
            <a:r>
              <a:rPr sz="1500" b="1" i="0">
                <a:solidFill>
                  <a:srgbClr val="1F6F52"/>
                </a:solidFill>
                <a:latin typeface="Yu Gothic"/>
                <a:ea typeface="Yu Gothic"/>
                <a:cs typeface="Yu Gothic"/>
              </a:rPr>
              <a:t>順序  </a:t>
            </a:r>
            <a:r>
              <a:rPr sz="1500" b="0" i="0">
                <a:solidFill>
                  <a:srgbClr val="16231C"/>
                </a:solidFill>
                <a:latin typeface="Yu Gothic"/>
                <a:ea typeface="Yu Gothic"/>
                <a:cs typeface="Yu Gothic"/>
              </a:rPr>
              <a:t>土台の立ち上げと会員管理の刷新は別トラック。片方の遅れが他方を止めない構造に。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